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5" r:id="rId2"/>
    <p:sldId id="505" r:id="rId3"/>
    <p:sldId id="506" r:id="rId4"/>
    <p:sldId id="477" r:id="rId5"/>
    <p:sldId id="503" r:id="rId6"/>
    <p:sldId id="504" r:id="rId7"/>
    <p:sldId id="509" r:id="rId8"/>
    <p:sldId id="510" r:id="rId9"/>
    <p:sldId id="51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E45F6"/>
    <a:srgbClr val="CCFF66"/>
    <a:srgbClr val="FF99CC"/>
    <a:srgbClr val="FF66FF"/>
    <a:srgbClr val="99FFCC"/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40" d="100"/>
          <a:sy n="40" d="100"/>
        </p:scale>
        <p:origin x="113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5" name="Arc 2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T0" fmla="*/ 0 w 21912"/>
                <a:gd name="T1" fmla="*/ 0 h 43200"/>
                <a:gd name="T2" fmla="*/ 0 w 21912"/>
                <a:gd name="T3" fmla="*/ 0 h 43200"/>
                <a:gd name="T4" fmla="*/ 0 w 21912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lnTo>
                    <a:pt x="3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3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T0" fmla="*/ 0 w 21924"/>
                <a:gd name="T1" fmla="*/ 0 h 43200"/>
                <a:gd name="T2" fmla="*/ 0 w 21924"/>
                <a:gd name="T3" fmla="*/ 0 h 43200"/>
                <a:gd name="T4" fmla="*/ 0 w 21924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lnTo>
                    <a:pt x="31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Arc 4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T0" fmla="*/ 0 w 21925"/>
                <a:gd name="T1" fmla="*/ 0 h 43200"/>
                <a:gd name="T2" fmla="*/ 0 w 21925"/>
                <a:gd name="T3" fmla="*/ 0 h 43200"/>
                <a:gd name="T4" fmla="*/ 0 w 21925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lnTo>
                    <a:pt x="313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B3902-2AAF-49EC-8BE0-6B8109538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09DCC-27BA-47A7-88AD-F3AB4BF2E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0C5DF-C112-4CBD-9762-3711F4F4B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FF87F-71DA-4AA5-91D0-A0F050E90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306A1-488F-461D-B5A2-968BCCBEF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39077-2E39-42FC-9F8A-B9DE70D76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8170D-7E45-423E-92A9-FE24FA346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44213-9655-4E2D-ADF9-A5AD44E05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44B84-A663-40BB-87D3-0754B3CF8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84D03-0ECE-40E2-8F1E-89366A50B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A91E0-AB6E-41FF-B146-074220B2B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6D97D-731C-44EC-9035-99FF3265F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876FE97-64AF-422B-99F1-2D386A3F9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082" descr="C:\My Documents\Desk\1300bar\NGC1300c.jpg"/>
          <p:cNvPicPr>
            <a:picLocks noChangeAspect="1" noChangeArrowheads="1"/>
          </p:cNvPicPr>
          <p:nvPr/>
        </p:nvPicPr>
        <p:blipFill>
          <a:blip r:embed="rId2"/>
          <a:srcRect l="3226" t="14764" r="3226" b="20699"/>
          <a:stretch>
            <a:fillRect/>
          </a:stretch>
        </p:blipFill>
        <p:spPr bwMode="auto">
          <a:xfrm>
            <a:off x="0" y="1050925"/>
            <a:ext cx="9144000" cy="504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 Box 3080"/>
          <p:cNvSpPr txBox="1">
            <a:spLocks noChangeArrowheads="1"/>
          </p:cNvSpPr>
          <p:nvPr/>
        </p:nvSpPr>
        <p:spPr bwMode="auto">
          <a:xfrm>
            <a:off x="762000" y="381000"/>
            <a:ext cx="7543800" cy="2041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3200" i="1">
                <a:solidFill>
                  <a:srgbClr val="FFFF00"/>
                </a:solidFill>
                <a:latin typeface="Arial" charset="0"/>
                <a:cs typeface="Arial" charset="0"/>
              </a:rPr>
              <a:t>   Observation of Discrete Oscillations in a Model-Independent Plot of Scale Factor vs. Lookback Time</a:t>
            </a:r>
          </a:p>
          <a:p>
            <a:pPr algn="ctr"/>
            <a:endParaRPr lang="en-US" sz="3200" i="1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2057400" y="3810000"/>
            <a:ext cx="6324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         Harry I. Ringermacher</a:t>
            </a:r>
          </a:p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		and</a:t>
            </a:r>
          </a:p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            Lawrence R. Mead</a:t>
            </a:r>
          </a:p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Dept. of Physics and Astronomy</a:t>
            </a:r>
          </a:p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    U. Of Southern Mississippi </a:t>
            </a:r>
          </a:p>
          <a:p>
            <a:endParaRPr lang="en-US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      AAS 224, 6/2/2014, Boston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 descr="bigbang_expans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524000"/>
            <a:ext cx="5486400" cy="401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2362200" y="152400"/>
            <a:ext cx="4162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The </a:t>
            </a:r>
            <a:r>
              <a:rPr lang="en-US" sz="3200">
                <a:solidFill>
                  <a:srgbClr val="FFFF00"/>
                </a:solidFill>
                <a:latin typeface="Symbol" pitchFamily="18" charset="2"/>
              </a:rPr>
              <a:t>L</a:t>
            </a:r>
            <a:r>
              <a:rPr lang="en-US" sz="3200">
                <a:solidFill>
                  <a:srgbClr val="FFFF00"/>
                </a:solidFill>
                <a:latin typeface="Arial" charset="0"/>
              </a:rPr>
              <a:t>CDM Universe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bigbang_expansionWav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524000"/>
            <a:ext cx="5499100" cy="402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304800" y="152400"/>
            <a:ext cx="8991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solidFill>
                  <a:srgbClr val="FFFF00"/>
                </a:solidFill>
                <a:latin typeface="Arial" charset="0"/>
              </a:rPr>
              <a:t>Is the Universe Ringing Down ?</a:t>
            </a:r>
          </a:p>
          <a:p>
            <a:pPr algn="ctr"/>
            <a:r>
              <a:rPr lang="en-US" sz="2800">
                <a:solidFill>
                  <a:srgbClr val="FFFFFF"/>
                </a:solidFill>
                <a:latin typeface="Arial" charset="0"/>
              </a:rPr>
              <a:t>- Dark matter density wave 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"/>
          <p:cNvSpPr txBox="1">
            <a:spLocks noChangeArrowheads="1"/>
          </p:cNvSpPr>
          <p:nvPr/>
        </p:nvSpPr>
        <p:spPr bwMode="auto">
          <a:xfrm>
            <a:off x="533400" y="152400"/>
            <a:ext cx="7924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solidFill>
                  <a:srgbClr val="FFFF00"/>
                </a:solidFill>
                <a:latin typeface="Arial" charset="0"/>
                <a:cs typeface="Arial" charset="0"/>
              </a:rPr>
              <a:t>Scale Factor Plot</a:t>
            </a:r>
          </a:p>
          <a:p>
            <a:pPr algn="ctr"/>
            <a:r>
              <a:rPr lang="en-US" sz="1800">
                <a:solidFill>
                  <a:srgbClr val="FFFF00"/>
                </a:solidFill>
                <a:latin typeface="Arial" charset="0"/>
                <a:cs typeface="Arial" charset="0"/>
              </a:rPr>
              <a:t>Using 2011 Conley et al. , 2004 Daly &amp; Djorgovski, 2004 Riess et al.</a:t>
            </a:r>
          </a:p>
        </p:txBody>
      </p:sp>
      <p:sp>
        <p:nvSpPr>
          <p:cNvPr id="17411" name="TextBox 1"/>
          <p:cNvSpPr txBox="1">
            <a:spLocks noChangeArrowheads="1"/>
          </p:cNvSpPr>
          <p:nvPr/>
        </p:nvSpPr>
        <p:spPr bwMode="auto">
          <a:xfrm>
            <a:off x="5638800" y="1524000"/>
            <a:ext cx="3505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Accepted</a:t>
            </a:r>
          </a:p>
          <a:p>
            <a:r>
              <a:rPr lang="en-US">
                <a:solidFill>
                  <a:srgbClr val="FFFF00"/>
                </a:solidFill>
                <a:latin typeface="Arial" charset="0"/>
                <a:cs typeface="Arial" charset="0"/>
              </a:rPr>
              <a:t>AJ, 2014</a:t>
            </a:r>
          </a:p>
        </p:txBody>
      </p:sp>
      <p:pic>
        <p:nvPicPr>
          <p:cNvPr id="17413" name="Picture 5" descr="ScaleFactVStime-dat+LCDM_WM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524000"/>
            <a:ext cx="3908425" cy="3917950"/>
          </a:xfrm>
          <a:prstGeom prst="rect">
            <a:avLst/>
          </a:prstGeom>
          <a:noFill/>
        </p:spPr>
      </p:pic>
      <p:sp>
        <p:nvSpPr>
          <p:cNvPr id="17414" name="TextBox 1"/>
          <p:cNvSpPr txBox="1">
            <a:spLocks noChangeArrowheads="1"/>
          </p:cNvSpPr>
          <p:nvPr/>
        </p:nvSpPr>
        <p:spPr bwMode="auto">
          <a:xfrm>
            <a:off x="5715000" y="3200400"/>
            <a:ext cx="3505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Transition-z @</a:t>
            </a:r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Symbol" pitchFamily="18" charset="2"/>
                <a:cs typeface="Arial" charset="0"/>
              </a:rPr>
              <a:t>L</a:t>
            </a:r>
            <a:r>
              <a:rPr lang="en-US">
                <a:latin typeface="Arial" charset="0"/>
                <a:cs typeface="Arial" charset="0"/>
              </a:rPr>
              <a:t>CDM inflection pt. </a:t>
            </a:r>
          </a:p>
          <a:p>
            <a:r>
              <a:rPr lang="en-US">
                <a:latin typeface="Arial" charset="0"/>
                <a:cs typeface="Arial" charset="0"/>
              </a:rPr>
              <a:t>z = 0.77</a:t>
            </a:r>
          </a:p>
          <a:p>
            <a:r>
              <a:rPr lang="en-US">
                <a:latin typeface="Arial" charset="0"/>
                <a:cs typeface="Arial" charset="0"/>
              </a:rPr>
              <a:t>t = 0.52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MainFig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492250"/>
            <a:ext cx="3984625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1371600" y="304800"/>
            <a:ext cx="6202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Oscillations in the Scale Factor</a:t>
            </a:r>
          </a:p>
        </p:txBody>
      </p:sp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5181600" y="1358900"/>
            <a:ext cx="3505200" cy="357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While searching for the “transition time” –the inflection point in a(t) </a:t>
            </a:r>
            <a:r>
              <a:rPr lang="en-US">
                <a:solidFill>
                  <a:srgbClr val="FFFF00"/>
                </a:solidFill>
              </a:rPr>
              <a:t>–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 we found </a:t>
            </a:r>
            <a:r>
              <a:rPr lang="en-US">
                <a:solidFill>
                  <a:srgbClr val="FFFFFF"/>
                </a:solidFill>
                <a:latin typeface="Arial" charset="0"/>
              </a:rPr>
              <a:t>oscillations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 in the scale factor.</a:t>
            </a:r>
          </a:p>
          <a:p>
            <a:endParaRPr lang="en-US">
              <a:solidFill>
                <a:srgbClr val="FFFF00"/>
              </a:solidFill>
              <a:latin typeface="Arial" charset="0"/>
            </a:endParaRPr>
          </a:p>
          <a:p>
            <a:endParaRPr lang="en-US" sz="900">
              <a:solidFill>
                <a:srgbClr val="FFFF00"/>
              </a:solidFill>
              <a:latin typeface="Arial" charset="0"/>
            </a:endParaRPr>
          </a:p>
          <a:p>
            <a:r>
              <a:rPr lang="en-US" sz="2800">
                <a:solidFill>
                  <a:srgbClr val="FFFFFF"/>
                </a:solidFill>
                <a:latin typeface="Arial" charset="0"/>
              </a:rPr>
              <a:t>f = 6.5 </a:t>
            </a:r>
            <a:r>
              <a:rPr lang="en-US" sz="2800">
                <a:solidFill>
                  <a:srgbClr val="FFFFFF"/>
                </a:solidFill>
                <a:latin typeface="Arial" charset="0"/>
                <a:cs typeface="Arial" charset="0"/>
              </a:rPr>
              <a:t>± 0.5</a:t>
            </a:r>
            <a:r>
              <a:rPr lang="en-US" sz="2800">
                <a:solidFill>
                  <a:srgbClr val="FFFFFF"/>
                </a:solidFill>
                <a:latin typeface="Arial" charset="0"/>
              </a:rPr>
              <a:t>  HHz</a:t>
            </a:r>
          </a:p>
          <a:p>
            <a:endParaRPr lang="en-US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8436" name="TextBox 1"/>
          <p:cNvSpPr txBox="1">
            <a:spLocks noChangeArrowheads="1"/>
          </p:cNvSpPr>
          <p:nvPr/>
        </p:nvSpPr>
        <p:spPr bwMode="auto">
          <a:xfrm>
            <a:off x="1143000" y="5562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  <a:cs typeface="Arial" charset="0"/>
              </a:rPr>
              <a:t>Subm. AJ, 2014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1143000" y="990600"/>
            <a:ext cx="7265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Simple smoothing is inadequate evidence</a:t>
            </a:r>
          </a:p>
        </p:txBody>
      </p:sp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3505200" y="304800"/>
            <a:ext cx="1965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Evidence</a:t>
            </a:r>
          </a:p>
        </p:txBody>
      </p:sp>
      <p:pic>
        <p:nvPicPr>
          <p:cNvPr id="19459" name="Picture 6" descr="Fig3FF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590800"/>
            <a:ext cx="3048000" cy="196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1143000" y="1752600"/>
            <a:ext cx="247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Arial" charset="0"/>
              </a:rPr>
              <a:t>FFT analysis</a:t>
            </a:r>
          </a:p>
          <a:p>
            <a:r>
              <a:rPr lang="en-US">
                <a:solidFill>
                  <a:srgbClr val="FFFFFF"/>
                </a:solidFill>
                <a:latin typeface="Arial" charset="0"/>
              </a:rPr>
              <a:t>6.5,  13,  20 HHz</a:t>
            </a:r>
          </a:p>
        </p:txBody>
      </p:sp>
      <p:pic>
        <p:nvPicPr>
          <p:cNvPr id="19461" name="Picture 8" descr="Autocorrel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590800"/>
            <a:ext cx="2819400" cy="195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9"/>
          <p:cNvSpPr>
            <a:spLocks noChangeArrowheads="1"/>
          </p:cNvSpPr>
          <p:nvPr/>
        </p:nvSpPr>
        <p:spPr bwMode="auto">
          <a:xfrm>
            <a:off x="4800600" y="1752600"/>
            <a:ext cx="27225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Arial" charset="0"/>
              </a:rPr>
              <a:t>Autocorrelation</a:t>
            </a:r>
          </a:p>
          <a:p>
            <a:r>
              <a:rPr lang="en-US">
                <a:solidFill>
                  <a:srgbClr val="FFFFFF"/>
                </a:solidFill>
                <a:latin typeface="Arial" charset="0"/>
              </a:rPr>
              <a:t> analysis - Strong</a:t>
            </a:r>
          </a:p>
        </p:txBody>
      </p:sp>
      <p:pic>
        <p:nvPicPr>
          <p:cNvPr id="19463" name="Picture 4" descr="Fig10r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4572000"/>
            <a:ext cx="1981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3276600" y="4953000"/>
            <a:ext cx="280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Arial" charset="0"/>
              </a:rPr>
              <a:t>Improved SNR ~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ChangeArrowheads="1"/>
          </p:cNvSpPr>
          <p:nvPr/>
        </p:nvSpPr>
        <p:spPr bwMode="auto">
          <a:xfrm>
            <a:off x="1524000" y="304800"/>
            <a:ext cx="60563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Scalar Field</a:t>
            </a:r>
            <a:r>
              <a:rPr lang="en-US"/>
              <a:t> </a:t>
            </a:r>
            <a:r>
              <a:rPr lang="en-US" sz="3200">
                <a:solidFill>
                  <a:srgbClr val="FFFF00"/>
                </a:solidFill>
                <a:latin typeface="Arial" charset="0"/>
              </a:rPr>
              <a:t>Dark Matter Model</a:t>
            </a:r>
          </a:p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            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“Chaotic Inflation – SHO ”</a:t>
            </a:r>
          </a:p>
        </p:txBody>
      </p:sp>
      <p:pic>
        <p:nvPicPr>
          <p:cNvPr id="2048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600200"/>
            <a:ext cx="259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438400"/>
            <a:ext cx="26670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4343400"/>
            <a:ext cx="5999163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1600200" y="5257800"/>
            <a:ext cx="610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0">
                <a:solidFill>
                  <a:srgbClr val="FFFFFF"/>
                </a:solidFill>
                <a:latin typeface="Arial" charset="0"/>
              </a:rPr>
              <a:t>Scalar field is the dark matter</a:t>
            </a:r>
          </a:p>
        </p:txBody>
      </p:sp>
      <p:pic>
        <p:nvPicPr>
          <p:cNvPr id="20487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1600" y="1752600"/>
            <a:ext cx="279241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47800" y="3352800"/>
            <a:ext cx="624840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6" descr="LCDM-WMAPvsScalar-Planck_Datv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295400"/>
            <a:ext cx="448468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762000" y="304800"/>
            <a:ext cx="7388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Scalar model a(t) Compared to </a:t>
            </a:r>
            <a:r>
              <a:rPr lang="en-US" sz="3200">
                <a:solidFill>
                  <a:srgbClr val="FFFF00"/>
                </a:solidFill>
                <a:latin typeface="Symbol" pitchFamily="18" charset="2"/>
              </a:rPr>
              <a:t>L</a:t>
            </a:r>
            <a:r>
              <a:rPr lang="en-US" sz="3200">
                <a:solidFill>
                  <a:srgbClr val="FFFF00"/>
                </a:solidFill>
                <a:latin typeface="Arial" charset="0"/>
              </a:rPr>
              <a:t>CDM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7HHzMatch_CorrSc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295400"/>
            <a:ext cx="47244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762000" y="304800"/>
            <a:ext cx="773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Data Signal Compared to Scalar Model </a:t>
            </a:r>
          </a:p>
        </p:txBody>
      </p:sp>
      <p:grpSp>
        <p:nvGrpSpPr>
          <p:cNvPr id="23568" name="Group 16"/>
          <p:cNvGrpSpPr>
            <a:grpSpLocks/>
          </p:cNvGrpSpPr>
          <p:nvPr/>
        </p:nvGrpSpPr>
        <p:grpSpPr bwMode="auto">
          <a:xfrm>
            <a:off x="2438400" y="4953000"/>
            <a:ext cx="4095750" cy="466725"/>
            <a:chOff x="1536" y="3120"/>
            <a:chExt cx="2580" cy="294"/>
          </a:xfrm>
        </p:grpSpPr>
        <p:sp>
          <p:nvSpPr>
            <p:cNvPr id="23564" name="Rectangle 5"/>
            <p:cNvSpPr>
              <a:spLocks noChangeArrowheads="1"/>
            </p:cNvSpPr>
            <p:nvPr/>
          </p:nvSpPr>
          <p:spPr bwMode="auto">
            <a:xfrm>
              <a:off x="1536" y="3120"/>
              <a:ext cx="230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FF00"/>
                  </a:solidFill>
                  <a:latin typeface="Symbol" pitchFamily="18" charset="2"/>
                </a:rPr>
                <a:t>L</a:t>
              </a:r>
              <a:r>
                <a:rPr lang="en-US">
                  <a:solidFill>
                    <a:srgbClr val="FFFF00"/>
                  </a:solidFill>
                  <a:latin typeface="Arial" charset="0"/>
                </a:rPr>
                <a:t>CDM subtracted from  </a:t>
              </a:r>
            </a:p>
          </p:txBody>
        </p:sp>
        <p:graphicFrame>
          <p:nvGraphicFramePr>
            <p:cNvPr id="23566" name="Object 14"/>
            <p:cNvGraphicFramePr>
              <a:graphicFrameLocks noChangeAspect="1"/>
            </p:cNvGraphicFramePr>
            <p:nvPr/>
          </p:nvGraphicFramePr>
          <p:xfrm>
            <a:off x="3732" y="3135"/>
            <a:ext cx="384" cy="2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67" name="Equation" r:id="rId4" imgW="279360" imgH="203040" progId="Equation.DSMT4">
                    <p:embed/>
                  </p:oleObj>
                </mc:Choice>
                <mc:Fallback>
                  <p:oleObj name="Equation" r:id="rId4" imgW="279360" imgH="203040" progId="Equation.DSMT4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2" y="3135"/>
                          <a:ext cx="384" cy="2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9648</TotalTime>
  <Words>169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Symbol</vt:lpstr>
      <vt:lpstr>Times New Roman</vt:lpstr>
      <vt:lpstr>Fireball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 CRD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Colloquium 2006   Revolution in Cosmology</dc:title>
  <dc:creator>GE CRD</dc:creator>
  <cp:lastModifiedBy>Judy</cp:lastModifiedBy>
  <cp:revision>354</cp:revision>
  <cp:lastPrinted>1601-01-01T00:00:00Z</cp:lastPrinted>
  <dcterms:created xsi:type="dcterms:W3CDTF">2005-05-17T14:41:37Z</dcterms:created>
  <dcterms:modified xsi:type="dcterms:W3CDTF">2016-10-06T19:16:43Z</dcterms:modified>
</cp:coreProperties>
</file>