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95" r:id="rId2"/>
    <p:sldId id="505" r:id="rId3"/>
    <p:sldId id="506" r:id="rId4"/>
    <p:sldId id="477" r:id="rId5"/>
    <p:sldId id="503" r:id="rId6"/>
    <p:sldId id="504" r:id="rId7"/>
    <p:sldId id="509" r:id="rId8"/>
    <p:sldId id="510" r:id="rId9"/>
    <p:sldId id="511" r:id="rId1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  <p:clrMru>
    <a:srgbClr val="FFFFFF"/>
    <a:srgbClr val="0E45F6"/>
    <a:srgbClr val="CCFF66"/>
    <a:srgbClr val="FF99CC"/>
    <a:srgbClr val="FF66FF"/>
    <a:srgbClr val="99FFCC"/>
    <a:srgbClr val="FF9966"/>
    <a:srgbClr val="FFFF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32787"/>
    <p:restoredTop sz="90929"/>
  </p:normalViewPr>
  <p:slideViewPr>
    <p:cSldViewPr>
      <p:cViewPr>
        <p:scale>
          <a:sx n="100" d="100"/>
          <a:sy n="100" d="100"/>
        </p:scale>
        <p:origin x="-2232" y="-13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6"/>
          <p:cNvGrpSpPr>
            <a:grpSpLocks/>
          </p:cNvGrpSpPr>
          <p:nvPr/>
        </p:nvGrpSpPr>
        <p:grpSpPr bwMode="auto">
          <a:xfrm>
            <a:off x="457200" y="2363788"/>
            <a:ext cx="8153400" cy="1600200"/>
            <a:chOff x="288" y="1489"/>
            <a:chExt cx="5136" cy="1008"/>
          </a:xfrm>
        </p:grpSpPr>
        <p:sp>
          <p:nvSpPr>
            <p:cNvPr id="5" name="Arc 2"/>
            <p:cNvSpPr>
              <a:spLocks/>
            </p:cNvSpPr>
            <p:nvPr/>
          </p:nvSpPr>
          <p:spPr bwMode="invGray">
            <a:xfrm>
              <a:off x="3595" y="1489"/>
              <a:ext cx="1829" cy="1008"/>
            </a:xfrm>
            <a:custGeom>
              <a:avLst/>
              <a:gdLst>
                <a:gd name="T0" fmla="*/ 0 w 21912"/>
                <a:gd name="T1" fmla="*/ 0 h 43200"/>
                <a:gd name="T2" fmla="*/ 0 w 21912"/>
                <a:gd name="T3" fmla="*/ 0 h 43200"/>
                <a:gd name="T4" fmla="*/ 0 w 21912"/>
                <a:gd name="T5" fmla="*/ 0 h 432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912" h="43200" fill="none" extrusionOk="0">
                  <a:moveTo>
                    <a:pt x="300" y="0"/>
                  </a:moveTo>
                  <a:cubicBezTo>
                    <a:pt x="304" y="0"/>
                    <a:pt x="308" y="-1"/>
                    <a:pt x="312" y="0"/>
                  </a:cubicBezTo>
                  <a:cubicBezTo>
                    <a:pt x="12241" y="0"/>
                    <a:pt x="21912" y="9670"/>
                    <a:pt x="21912" y="21600"/>
                  </a:cubicBezTo>
                  <a:cubicBezTo>
                    <a:pt x="21912" y="33529"/>
                    <a:pt x="12241" y="43200"/>
                    <a:pt x="312" y="43200"/>
                  </a:cubicBezTo>
                  <a:cubicBezTo>
                    <a:pt x="207" y="43200"/>
                    <a:pt x="103" y="43199"/>
                    <a:pt x="0" y="43197"/>
                  </a:cubicBezTo>
                </a:path>
                <a:path w="21912" h="43200" stroke="0" extrusionOk="0">
                  <a:moveTo>
                    <a:pt x="300" y="0"/>
                  </a:moveTo>
                  <a:cubicBezTo>
                    <a:pt x="304" y="0"/>
                    <a:pt x="308" y="-1"/>
                    <a:pt x="312" y="0"/>
                  </a:cubicBezTo>
                  <a:cubicBezTo>
                    <a:pt x="12241" y="0"/>
                    <a:pt x="21912" y="9670"/>
                    <a:pt x="21912" y="21600"/>
                  </a:cubicBezTo>
                  <a:cubicBezTo>
                    <a:pt x="21912" y="33529"/>
                    <a:pt x="12241" y="43200"/>
                    <a:pt x="312" y="43200"/>
                  </a:cubicBezTo>
                  <a:cubicBezTo>
                    <a:pt x="207" y="43200"/>
                    <a:pt x="103" y="43199"/>
                    <a:pt x="0" y="43197"/>
                  </a:cubicBezTo>
                  <a:lnTo>
                    <a:pt x="312" y="21600"/>
                  </a:lnTo>
                  <a:lnTo>
                    <a:pt x="30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rgbClr val="663300"/>
                </a:gs>
              </a:gsLst>
              <a:lin ang="0" scaled="1"/>
            </a:gradFill>
            <a:ln w="9525" cap="rnd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" name="Arc 3"/>
            <p:cNvSpPr>
              <a:spLocks/>
            </p:cNvSpPr>
            <p:nvPr/>
          </p:nvSpPr>
          <p:spPr bwMode="invGray">
            <a:xfrm>
              <a:off x="3548" y="1593"/>
              <a:ext cx="1831" cy="800"/>
            </a:xfrm>
            <a:custGeom>
              <a:avLst/>
              <a:gdLst>
                <a:gd name="T0" fmla="*/ 0 w 21924"/>
                <a:gd name="T1" fmla="*/ 0 h 43200"/>
                <a:gd name="T2" fmla="*/ 0 w 21924"/>
                <a:gd name="T3" fmla="*/ 0 h 43200"/>
                <a:gd name="T4" fmla="*/ 0 w 21924"/>
                <a:gd name="T5" fmla="*/ 0 h 432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924" h="43200" fill="none" extrusionOk="0">
                  <a:moveTo>
                    <a:pt x="312" y="0"/>
                  </a:moveTo>
                  <a:cubicBezTo>
                    <a:pt x="316" y="0"/>
                    <a:pt x="320" y="-1"/>
                    <a:pt x="324" y="0"/>
                  </a:cubicBezTo>
                  <a:cubicBezTo>
                    <a:pt x="12253" y="0"/>
                    <a:pt x="21924" y="9670"/>
                    <a:pt x="21924" y="21600"/>
                  </a:cubicBezTo>
                  <a:cubicBezTo>
                    <a:pt x="21924" y="33529"/>
                    <a:pt x="12253" y="43200"/>
                    <a:pt x="324" y="43200"/>
                  </a:cubicBezTo>
                  <a:cubicBezTo>
                    <a:pt x="215" y="43200"/>
                    <a:pt x="107" y="43199"/>
                    <a:pt x="0" y="43197"/>
                  </a:cubicBezTo>
                </a:path>
                <a:path w="21924" h="43200" stroke="0" extrusionOk="0">
                  <a:moveTo>
                    <a:pt x="312" y="0"/>
                  </a:moveTo>
                  <a:cubicBezTo>
                    <a:pt x="316" y="0"/>
                    <a:pt x="320" y="-1"/>
                    <a:pt x="324" y="0"/>
                  </a:cubicBezTo>
                  <a:cubicBezTo>
                    <a:pt x="12253" y="0"/>
                    <a:pt x="21924" y="9670"/>
                    <a:pt x="21924" y="21600"/>
                  </a:cubicBezTo>
                  <a:cubicBezTo>
                    <a:pt x="21924" y="33529"/>
                    <a:pt x="12253" y="43200"/>
                    <a:pt x="324" y="43200"/>
                  </a:cubicBezTo>
                  <a:cubicBezTo>
                    <a:pt x="215" y="43200"/>
                    <a:pt x="107" y="43199"/>
                    <a:pt x="0" y="43197"/>
                  </a:cubicBezTo>
                  <a:lnTo>
                    <a:pt x="324" y="21600"/>
                  </a:lnTo>
                  <a:lnTo>
                    <a:pt x="312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rgbClr val="894400"/>
                </a:gs>
              </a:gsLst>
              <a:lin ang="0" scaled="1"/>
            </a:gradFill>
            <a:ln w="9525" cap="rnd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" name="Arc 4"/>
            <p:cNvSpPr>
              <a:spLocks/>
            </p:cNvSpPr>
            <p:nvPr/>
          </p:nvSpPr>
          <p:spPr bwMode="invGray">
            <a:xfrm>
              <a:off x="3521" y="1732"/>
              <a:ext cx="1830" cy="522"/>
            </a:xfrm>
            <a:custGeom>
              <a:avLst/>
              <a:gdLst>
                <a:gd name="T0" fmla="*/ 0 w 21925"/>
                <a:gd name="T1" fmla="*/ 0 h 43200"/>
                <a:gd name="T2" fmla="*/ 0 w 21925"/>
                <a:gd name="T3" fmla="*/ 0 h 43200"/>
                <a:gd name="T4" fmla="*/ 0 w 21925"/>
                <a:gd name="T5" fmla="*/ 0 h 432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925" h="43200" fill="none" extrusionOk="0">
                  <a:moveTo>
                    <a:pt x="313" y="0"/>
                  </a:moveTo>
                  <a:cubicBezTo>
                    <a:pt x="317" y="0"/>
                    <a:pt x="321" y="-1"/>
                    <a:pt x="325" y="0"/>
                  </a:cubicBezTo>
                  <a:cubicBezTo>
                    <a:pt x="12254" y="0"/>
                    <a:pt x="21925" y="9670"/>
                    <a:pt x="21925" y="21600"/>
                  </a:cubicBezTo>
                  <a:cubicBezTo>
                    <a:pt x="21925" y="33529"/>
                    <a:pt x="12254" y="43200"/>
                    <a:pt x="325" y="43200"/>
                  </a:cubicBezTo>
                  <a:cubicBezTo>
                    <a:pt x="216" y="43200"/>
                    <a:pt x="108" y="43199"/>
                    <a:pt x="0" y="43197"/>
                  </a:cubicBezTo>
                </a:path>
                <a:path w="21925" h="43200" stroke="0" extrusionOk="0">
                  <a:moveTo>
                    <a:pt x="313" y="0"/>
                  </a:moveTo>
                  <a:cubicBezTo>
                    <a:pt x="317" y="0"/>
                    <a:pt x="321" y="-1"/>
                    <a:pt x="325" y="0"/>
                  </a:cubicBezTo>
                  <a:cubicBezTo>
                    <a:pt x="12254" y="0"/>
                    <a:pt x="21925" y="9670"/>
                    <a:pt x="21925" y="21600"/>
                  </a:cubicBezTo>
                  <a:cubicBezTo>
                    <a:pt x="21925" y="33529"/>
                    <a:pt x="12254" y="43200"/>
                    <a:pt x="325" y="43200"/>
                  </a:cubicBezTo>
                  <a:cubicBezTo>
                    <a:pt x="216" y="43200"/>
                    <a:pt x="108" y="43199"/>
                    <a:pt x="0" y="43197"/>
                  </a:cubicBezTo>
                  <a:lnTo>
                    <a:pt x="325" y="21600"/>
                  </a:lnTo>
                  <a:lnTo>
                    <a:pt x="313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rgbClr val="B75B00"/>
                </a:gs>
              </a:gsLst>
              <a:lin ang="0" scaled="1"/>
            </a:gradFill>
            <a:ln w="9525" cap="rnd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" name="AutoShape 5"/>
            <p:cNvSpPr>
              <a:spLocks noChangeArrowheads="1"/>
            </p:cNvSpPr>
            <p:nvPr/>
          </p:nvSpPr>
          <p:spPr bwMode="invGray">
            <a:xfrm>
              <a:off x="288" y="1940"/>
              <a:ext cx="4988" cy="104"/>
            </a:xfrm>
            <a:prstGeom prst="roundRect">
              <a:avLst>
                <a:gd name="adj" fmla="val 49995"/>
              </a:avLst>
            </a:prstGeom>
            <a:gradFill rotWithShape="0">
              <a:gsLst>
                <a:gs pos="0">
                  <a:srgbClr val="000000"/>
                </a:gs>
                <a:gs pos="20000">
                  <a:srgbClr val="000040"/>
                </a:gs>
                <a:gs pos="50000">
                  <a:srgbClr val="400040"/>
                </a:gs>
                <a:gs pos="75000">
                  <a:srgbClr val="8F0040"/>
                </a:gs>
                <a:gs pos="89999">
                  <a:srgbClr val="F27300"/>
                </a:gs>
                <a:gs pos="100000">
                  <a:srgbClr val="FFBF00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3079" name="Rectangle 7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4478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3080" name="Rectangle 8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7338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9" name="Rectangle 9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Rectangle 1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3B3902-2AAF-49EC-8BE0-6B81095385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009DCC-27BA-47A7-88AD-F3AB4BF2E2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381000"/>
            <a:ext cx="1943100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381000"/>
            <a:ext cx="567690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80C5DF-C112-4CBD-9762-3711F4F4B0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85800" y="381000"/>
            <a:ext cx="7772400" cy="579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6FF87F-71DA-4AA5-91D0-A0F050E90A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3306A1-488F-461D-B5A2-968BCCBEFF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F39077-2E39-42FC-9F8A-B9DE70D7628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0574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0574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58170D-7E45-423E-92A9-FE24FA3461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844213-9655-4E2D-ADF9-A5AD44E0582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944B84-A663-40BB-87D3-0754B3CF889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F84D03-0ECE-40E2-8F1E-89366A50BB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8A91E0-AB6E-41FF-B146-074220B2B2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66D97D-731C-44EC-9035-99FF3265F50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810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20574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33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3246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 b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4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3246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400" b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5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3246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 b="0">
                <a:latin typeface="Arial" charset="0"/>
              </a:defRPr>
            </a:lvl1pPr>
          </a:lstStyle>
          <a:p>
            <a:pPr>
              <a:defRPr/>
            </a:pPr>
            <a:fld id="{E876FE97-64AF-422B-99F1-2D386A3F9A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1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+mj-lt"/>
          <a:ea typeface="+mj-ea"/>
          <a:cs typeface="+mj-cs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itchFamily="18" charset="0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itchFamily="18" charset="0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itchFamily="18" charset="0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itchFamily="18" charset="0"/>
        </a:defRPr>
      </a:lvl5pPr>
      <a:lvl6pPr marL="457200" algn="r" rtl="0" fontAlgn="base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itchFamily="18" charset="0"/>
        </a:defRPr>
      </a:lvl6pPr>
      <a:lvl7pPr marL="914400" algn="r" rtl="0" fontAlgn="base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itchFamily="18" charset="0"/>
        </a:defRPr>
      </a:lvl7pPr>
      <a:lvl8pPr marL="1371600" algn="r" rtl="0" fontAlgn="base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itchFamily="18" charset="0"/>
        </a:defRPr>
      </a:lvl8pPr>
      <a:lvl9pPr marL="1828800" algn="r" rtl="0" fontAlgn="base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emf"/><Relationship Id="rId5" Type="http://schemas.openxmlformats.org/officeDocument/2006/relationships/image" Target="../media/image12.emf"/><Relationship Id="rId4" Type="http://schemas.openxmlformats.org/officeDocument/2006/relationships/image" Target="../media/image11.emf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1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7" name="Picture 3082" descr="C:\My Documents\Desk\1300bar\NGC1300c.jpg"/>
          <p:cNvPicPr>
            <a:picLocks noChangeAspect="1" noChangeArrowheads="1"/>
          </p:cNvPicPr>
          <p:nvPr/>
        </p:nvPicPr>
        <p:blipFill>
          <a:blip r:embed="rId2"/>
          <a:srcRect l="3226" t="14764" r="3226" b="20699"/>
          <a:stretch>
            <a:fillRect/>
          </a:stretch>
        </p:blipFill>
        <p:spPr bwMode="auto">
          <a:xfrm>
            <a:off x="0" y="1050925"/>
            <a:ext cx="9144000" cy="5045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38" name="Text Box 3080"/>
          <p:cNvSpPr txBox="1">
            <a:spLocks noChangeArrowheads="1"/>
          </p:cNvSpPr>
          <p:nvPr/>
        </p:nvSpPr>
        <p:spPr bwMode="auto">
          <a:xfrm>
            <a:off x="762000" y="381000"/>
            <a:ext cx="7543800" cy="204152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/>
            <a:r>
              <a:rPr lang="en-US" sz="3200" i="1">
                <a:solidFill>
                  <a:srgbClr val="FFFF00"/>
                </a:solidFill>
                <a:latin typeface="Arial" charset="0"/>
                <a:cs typeface="Arial" charset="0"/>
              </a:rPr>
              <a:t>   Observation of Discrete Oscillations in a Model-Independent Plot of Scale Factor vs. Lookback Time</a:t>
            </a:r>
          </a:p>
          <a:p>
            <a:pPr algn="ctr"/>
            <a:endParaRPr lang="en-US" sz="3200" i="1">
              <a:solidFill>
                <a:srgbClr val="FFFF00"/>
              </a:solidFill>
              <a:latin typeface="Arial" charset="0"/>
              <a:cs typeface="Arial" charset="0"/>
            </a:endParaRPr>
          </a:p>
        </p:txBody>
      </p:sp>
      <p:sp>
        <p:nvSpPr>
          <p:cNvPr id="14339" name="Rectangle 1"/>
          <p:cNvSpPr>
            <a:spLocks noChangeArrowheads="1"/>
          </p:cNvSpPr>
          <p:nvPr/>
        </p:nvSpPr>
        <p:spPr bwMode="auto">
          <a:xfrm>
            <a:off x="2057400" y="3810000"/>
            <a:ext cx="6324600" cy="2647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solidFill>
                  <a:srgbClr val="FFFF00"/>
                </a:solidFill>
                <a:latin typeface="Arial" charset="0"/>
                <a:cs typeface="Arial" charset="0"/>
              </a:rPr>
              <a:t>         Harry I. Ringermacher</a:t>
            </a:r>
          </a:p>
          <a:p>
            <a:r>
              <a:rPr lang="en-US">
                <a:solidFill>
                  <a:srgbClr val="FFFF00"/>
                </a:solidFill>
                <a:latin typeface="Arial" charset="0"/>
                <a:cs typeface="Arial" charset="0"/>
              </a:rPr>
              <a:t>		and</a:t>
            </a:r>
          </a:p>
          <a:p>
            <a:r>
              <a:rPr lang="en-US">
                <a:solidFill>
                  <a:srgbClr val="FFFF00"/>
                </a:solidFill>
                <a:latin typeface="Arial" charset="0"/>
                <a:cs typeface="Arial" charset="0"/>
              </a:rPr>
              <a:t>            Lawrence R. Mead</a:t>
            </a:r>
          </a:p>
          <a:p>
            <a:r>
              <a:rPr lang="en-US">
                <a:solidFill>
                  <a:srgbClr val="FFFF00"/>
                </a:solidFill>
                <a:latin typeface="Arial" charset="0"/>
                <a:cs typeface="Arial" charset="0"/>
              </a:rPr>
              <a:t>Dept. of Physics and Astronomy</a:t>
            </a:r>
          </a:p>
          <a:p>
            <a:r>
              <a:rPr lang="en-US">
                <a:solidFill>
                  <a:srgbClr val="FFFF00"/>
                </a:solidFill>
                <a:latin typeface="Arial" charset="0"/>
                <a:cs typeface="Arial" charset="0"/>
              </a:rPr>
              <a:t>    U. Of Southern Mississippi </a:t>
            </a:r>
          </a:p>
          <a:p>
            <a:endParaRPr lang="en-US">
              <a:solidFill>
                <a:srgbClr val="FFFF00"/>
              </a:solidFill>
              <a:latin typeface="Arial" charset="0"/>
              <a:cs typeface="Arial" charset="0"/>
            </a:endParaRPr>
          </a:p>
          <a:p>
            <a:r>
              <a:rPr lang="en-US">
                <a:solidFill>
                  <a:srgbClr val="FFFF00"/>
                </a:solidFill>
                <a:latin typeface="Arial" charset="0"/>
                <a:cs typeface="Arial" charset="0"/>
              </a:rPr>
              <a:t>      AAS 224, 6/2/2014, Boston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1" name="Picture 4" descr="bigbang_expansion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76400" y="1524000"/>
            <a:ext cx="5486400" cy="4017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2" name="Rectangle 5"/>
          <p:cNvSpPr>
            <a:spLocks noChangeArrowheads="1"/>
          </p:cNvSpPr>
          <p:nvPr/>
        </p:nvSpPr>
        <p:spPr bwMode="auto">
          <a:xfrm>
            <a:off x="2362200" y="152400"/>
            <a:ext cx="416242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>
                <a:solidFill>
                  <a:srgbClr val="FFFF00"/>
                </a:solidFill>
                <a:latin typeface="Arial" charset="0"/>
              </a:rPr>
              <a:t>The </a:t>
            </a:r>
            <a:r>
              <a:rPr lang="en-US" sz="3200">
                <a:solidFill>
                  <a:srgbClr val="FFFF00"/>
                </a:solidFill>
                <a:latin typeface="Symbol" pitchFamily="18" charset="2"/>
              </a:rPr>
              <a:t>L</a:t>
            </a:r>
            <a:r>
              <a:rPr lang="en-US" sz="3200">
                <a:solidFill>
                  <a:srgbClr val="FFFF00"/>
                </a:solidFill>
                <a:latin typeface="Arial" charset="0"/>
              </a:rPr>
              <a:t>CDM Universe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5" name="Picture 4" descr="bigbang_expansionWav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76400" y="1524000"/>
            <a:ext cx="5499100" cy="4027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6" name="Rectangle 5"/>
          <p:cNvSpPr>
            <a:spLocks noChangeArrowheads="1"/>
          </p:cNvSpPr>
          <p:nvPr/>
        </p:nvSpPr>
        <p:spPr bwMode="auto">
          <a:xfrm>
            <a:off x="304800" y="152400"/>
            <a:ext cx="89916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200">
                <a:solidFill>
                  <a:srgbClr val="FFFF00"/>
                </a:solidFill>
                <a:latin typeface="Arial" charset="0"/>
              </a:rPr>
              <a:t>Is the Universe Ringing Down ?</a:t>
            </a:r>
          </a:p>
          <a:p>
            <a:pPr algn="ctr"/>
            <a:r>
              <a:rPr lang="en-US" sz="2800">
                <a:solidFill>
                  <a:srgbClr val="FFFFFF"/>
                </a:solidFill>
                <a:latin typeface="Arial" charset="0"/>
              </a:rPr>
              <a:t>- Dark matter density wave -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extBox 1"/>
          <p:cNvSpPr txBox="1">
            <a:spLocks noChangeArrowheads="1"/>
          </p:cNvSpPr>
          <p:nvPr/>
        </p:nvSpPr>
        <p:spPr bwMode="auto">
          <a:xfrm>
            <a:off x="533400" y="152400"/>
            <a:ext cx="7924800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200">
                <a:solidFill>
                  <a:srgbClr val="FFFF00"/>
                </a:solidFill>
                <a:latin typeface="Arial" charset="0"/>
                <a:cs typeface="Arial" charset="0"/>
              </a:rPr>
              <a:t>Scale Factor Plot</a:t>
            </a:r>
          </a:p>
          <a:p>
            <a:pPr algn="ctr"/>
            <a:r>
              <a:rPr lang="en-US" sz="1800">
                <a:solidFill>
                  <a:srgbClr val="FFFF00"/>
                </a:solidFill>
                <a:latin typeface="Arial" charset="0"/>
                <a:cs typeface="Arial" charset="0"/>
              </a:rPr>
              <a:t>Using 2011 Conley et al. , 2004 Daly &amp; Djorgovski, 2004 Riess et al.</a:t>
            </a:r>
          </a:p>
        </p:txBody>
      </p:sp>
      <p:sp>
        <p:nvSpPr>
          <p:cNvPr id="17411" name="TextBox 1"/>
          <p:cNvSpPr txBox="1">
            <a:spLocks noChangeArrowheads="1"/>
          </p:cNvSpPr>
          <p:nvPr/>
        </p:nvSpPr>
        <p:spPr bwMode="auto">
          <a:xfrm>
            <a:off x="5638800" y="1524000"/>
            <a:ext cx="35052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solidFill>
                  <a:srgbClr val="FFFF00"/>
                </a:solidFill>
                <a:latin typeface="Arial" charset="0"/>
                <a:cs typeface="Arial" charset="0"/>
              </a:rPr>
              <a:t>Accepted</a:t>
            </a:r>
          </a:p>
          <a:p>
            <a:r>
              <a:rPr lang="en-US">
                <a:solidFill>
                  <a:srgbClr val="FFFF00"/>
                </a:solidFill>
                <a:latin typeface="Arial" charset="0"/>
                <a:cs typeface="Arial" charset="0"/>
              </a:rPr>
              <a:t>AJ, 2014</a:t>
            </a:r>
          </a:p>
        </p:txBody>
      </p:sp>
      <p:pic>
        <p:nvPicPr>
          <p:cNvPr id="17413" name="Picture 5" descr="ScaleFactVStime-dat+LCDM_WMAP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47800" y="1524000"/>
            <a:ext cx="3908425" cy="3917950"/>
          </a:xfrm>
          <a:prstGeom prst="rect">
            <a:avLst/>
          </a:prstGeom>
          <a:noFill/>
        </p:spPr>
      </p:pic>
      <p:sp>
        <p:nvSpPr>
          <p:cNvPr id="17414" name="TextBox 1"/>
          <p:cNvSpPr txBox="1">
            <a:spLocks noChangeArrowheads="1"/>
          </p:cNvSpPr>
          <p:nvPr/>
        </p:nvSpPr>
        <p:spPr bwMode="auto">
          <a:xfrm>
            <a:off x="5715000" y="3200400"/>
            <a:ext cx="3505200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Arial" charset="0"/>
              </a:rPr>
              <a:t>Transition-z @</a:t>
            </a:r>
            <a:endParaRPr lang="en-US">
              <a:latin typeface="Arial" charset="0"/>
              <a:cs typeface="Arial" charset="0"/>
            </a:endParaRPr>
          </a:p>
          <a:p>
            <a:r>
              <a:rPr lang="en-US">
                <a:latin typeface="Symbol" pitchFamily="18" charset="2"/>
                <a:cs typeface="Arial" charset="0"/>
              </a:rPr>
              <a:t>L</a:t>
            </a:r>
            <a:r>
              <a:rPr lang="en-US">
                <a:latin typeface="Arial" charset="0"/>
                <a:cs typeface="Arial" charset="0"/>
              </a:rPr>
              <a:t>CDM inflection pt. </a:t>
            </a:r>
          </a:p>
          <a:p>
            <a:r>
              <a:rPr lang="en-US">
                <a:latin typeface="Arial" charset="0"/>
                <a:cs typeface="Arial" charset="0"/>
              </a:rPr>
              <a:t>z = 0.77</a:t>
            </a:r>
          </a:p>
          <a:p>
            <a:r>
              <a:rPr lang="en-US">
                <a:latin typeface="Arial" charset="0"/>
                <a:cs typeface="Arial" charset="0"/>
              </a:rPr>
              <a:t>t = 0.52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3" name="Picture 4" descr="MainFigur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38200" y="1492250"/>
            <a:ext cx="3984625" cy="399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434" name="Rectangle 5"/>
          <p:cNvSpPr>
            <a:spLocks noChangeArrowheads="1"/>
          </p:cNvSpPr>
          <p:nvPr/>
        </p:nvSpPr>
        <p:spPr bwMode="auto">
          <a:xfrm>
            <a:off x="1371600" y="304800"/>
            <a:ext cx="6202363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>
                <a:solidFill>
                  <a:srgbClr val="FFFF00"/>
                </a:solidFill>
                <a:latin typeface="Arial" charset="0"/>
              </a:rPr>
              <a:t>Oscillations in the Scale Factor</a:t>
            </a:r>
          </a:p>
        </p:txBody>
      </p:sp>
      <p:sp>
        <p:nvSpPr>
          <p:cNvPr id="18435" name="Rectangle 6"/>
          <p:cNvSpPr>
            <a:spLocks noChangeArrowheads="1"/>
          </p:cNvSpPr>
          <p:nvPr/>
        </p:nvSpPr>
        <p:spPr bwMode="auto">
          <a:xfrm>
            <a:off x="5181600" y="1358900"/>
            <a:ext cx="3505200" cy="3576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solidFill>
                  <a:srgbClr val="FFFF00"/>
                </a:solidFill>
                <a:latin typeface="Arial" charset="0"/>
              </a:rPr>
              <a:t>While searching for the “transition time” –the inflection point in a(t) </a:t>
            </a:r>
            <a:r>
              <a:rPr lang="en-US">
                <a:solidFill>
                  <a:srgbClr val="FFFF00"/>
                </a:solidFill>
              </a:rPr>
              <a:t>–</a:t>
            </a:r>
            <a:r>
              <a:rPr lang="en-US">
                <a:solidFill>
                  <a:srgbClr val="FFFF00"/>
                </a:solidFill>
                <a:latin typeface="Arial" charset="0"/>
              </a:rPr>
              <a:t> we found </a:t>
            </a:r>
            <a:r>
              <a:rPr lang="en-US">
                <a:solidFill>
                  <a:srgbClr val="FFFFFF"/>
                </a:solidFill>
                <a:latin typeface="Arial" charset="0"/>
              </a:rPr>
              <a:t>oscillations</a:t>
            </a:r>
            <a:r>
              <a:rPr lang="en-US">
                <a:solidFill>
                  <a:srgbClr val="FFFF00"/>
                </a:solidFill>
                <a:latin typeface="Arial" charset="0"/>
              </a:rPr>
              <a:t> in the scale factor.</a:t>
            </a:r>
          </a:p>
          <a:p>
            <a:endParaRPr lang="en-US">
              <a:solidFill>
                <a:srgbClr val="FFFF00"/>
              </a:solidFill>
              <a:latin typeface="Arial" charset="0"/>
            </a:endParaRPr>
          </a:p>
          <a:p>
            <a:endParaRPr lang="en-US" sz="900">
              <a:solidFill>
                <a:srgbClr val="FFFF00"/>
              </a:solidFill>
              <a:latin typeface="Arial" charset="0"/>
            </a:endParaRPr>
          </a:p>
          <a:p>
            <a:r>
              <a:rPr lang="en-US" sz="2800">
                <a:solidFill>
                  <a:srgbClr val="FFFFFF"/>
                </a:solidFill>
                <a:latin typeface="Arial" charset="0"/>
              </a:rPr>
              <a:t>f = 6.5 </a:t>
            </a:r>
            <a:r>
              <a:rPr lang="en-US" sz="2800">
                <a:solidFill>
                  <a:srgbClr val="FFFFFF"/>
                </a:solidFill>
                <a:latin typeface="Arial" charset="0"/>
                <a:cs typeface="Arial" charset="0"/>
              </a:rPr>
              <a:t>± 0.5</a:t>
            </a:r>
            <a:r>
              <a:rPr lang="en-US" sz="2800">
                <a:solidFill>
                  <a:srgbClr val="FFFFFF"/>
                </a:solidFill>
                <a:latin typeface="Arial" charset="0"/>
              </a:rPr>
              <a:t>  HHz</a:t>
            </a:r>
          </a:p>
          <a:p>
            <a:endParaRPr lang="en-US">
              <a:solidFill>
                <a:srgbClr val="FFFF00"/>
              </a:solidFill>
              <a:latin typeface="Arial" charset="0"/>
            </a:endParaRPr>
          </a:p>
        </p:txBody>
      </p:sp>
      <p:sp>
        <p:nvSpPr>
          <p:cNvPr id="18436" name="TextBox 1"/>
          <p:cNvSpPr txBox="1">
            <a:spLocks noChangeArrowheads="1"/>
          </p:cNvSpPr>
          <p:nvPr/>
        </p:nvSpPr>
        <p:spPr bwMode="auto">
          <a:xfrm>
            <a:off x="1143000" y="5562600"/>
            <a:ext cx="3505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>
                <a:solidFill>
                  <a:srgbClr val="FFFF00"/>
                </a:solidFill>
                <a:latin typeface="Arial" charset="0"/>
                <a:cs typeface="Arial" charset="0"/>
              </a:rPr>
              <a:t>Subm. AJ, 2014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4"/>
          <p:cNvSpPr>
            <a:spLocks noChangeArrowheads="1"/>
          </p:cNvSpPr>
          <p:nvPr/>
        </p:nvSpPr>
        <p:spPr bwMode="auto">
          <a:xfrm>
            <a:off x="1143000" y="990600"/>
            <a:ext cx="726598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>
                <a:solidFill>
                  <a:srgbClr val="FFFF00"/>
                </a:solidFill>
                <a:latin typeface="Arial" charset="0"/>
              </a:rPr>
              <a:t>Simple smoothing is inadequate evidence</a:t>
            </a:r>
          </a:p>
        </p:txBody>
      </p:sp>
      <p:sp>
        <p:nvSpPr>
          <p:cNvPr id="19458" name="Rectangle 5"/>
          <p:cNvSpPr>
            <a:spLocks noChangeArrowheads="1"/>
          </p:cNvSpPr>
          <p:nvPr/>
        </p:nvSpPr>
        <p:spPr bwMode="auto">
          <a:xfrm>
            <a:off x="3505200" y="304800"/>
            <a:ext cx="196532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>
                <a:solidFill>
                  <a:srgbClr val="FFFF00"/>
                </a:solidFill>
                <a:latin typeface="Arial" charset="0"/>
              </a:rPr>
              <a:t>Evidence</a:t>
            </a:r>
          </a:p>
        </p:txBody>
      </p:sp>
      <p:pic>
        <p:nvPicPr>
          <p:cNvPr id="19459" name="Picture 6" descr="Fig3FFT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66800" y="2590800"/>
            <a:ext cx="3048000" cy="1963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60" name="Rectangle 7"/>
          <p:cNvSpPr>
            <a:spLocks noChangeArrowheads="1"/>
          </p:cNvSpPr>
          <p:nvPr/>
        </p:nvSpPr>
        <p:spPr bwMode="auto">
          <a:xfrm>
            <a:off x="1143000" y="1752600"/>
            <a:ext cx="247015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FFFFFF"/>
                </a:solidFill>
                <a:latin typeface="Arial" charset="0"/>
              </a:rPr>
              <a:t>FFT analysis</a:t>
            </a:r>
          </a:p>
          <a:p>
            <a:r>
              <a:rPr lang="en-US">
                <a:solidFill>
                  <a:srgbClr val="FFFFFF"/>
                </a:solidFill>
                <a:latin typeface="Arial" charset="0"/>
              </a:rPr>
              <a:t>6.5,  13,  20 HHz</a:t>
            </a:r>
          </a:p>
        </p:txBody>
      </p:sp>
      <p:pic>
        <p:nvPicPr>
          <p:cNvPr id="19461" name="Picture 8" descr="Autocorrelation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72000" y="2590800"/>
            <a:ext cx="2819400" cy="1954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62" name="Rectangle 9"/>
          <p:cNvSpPr>
            <a:spLocks noChangeArrowheads="1"/>
          </p:cNvSpPr>
          <p:nvPr/>
        </p:nvSpPr>
        <p:spPr bwMode="auto">
          <a:xfrm>
            <a:off x="4800600" y="1752600"/>
            <a:ext cx="2722563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FFFFFF"/>
                </a:solidFill>
                <a:latin typeface="Arial" charset="0"/>
              </a:rPr>
              <a:t>Autocorrelation</a:t>
            </a:r>
          </a:p>
          <a:p>
            <a:r>
              <a:rPr lang="en-US">
                <a:solidFill>
                  <a:srgbClr val="FFFFFF"/>
                </a:solidFill>
                <a:latin typeface="Arial" charset="0"/>
              </a:rPr>
              <a:t> analysis - Strong</a:t>
            </a:r>
          </a:p>
        </p:txBody>
      </p:sp>
      <p:pic>
        <p:nvPicPr>
          <p:cNvPr id="19463" name="Picture 4" descr="Fig10rt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066800" y="4572000"/>
            <a:ext cx="1981200" cy="1373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64" name="Rectangle 9"/>
          <p:cNvSpPr>
            <a:spLocks noChangeArrowheads="1"/>
          </p:cNvSpPr>
          <p:nvPr/>
        </p:nvSpPr>
        <p:spPr bwMode="auto">
          <a:xfrm>
            <a:off x="3276600" y="4953000"/>
            <a:ext cx="2800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FFFFFF"/>
                </a:solidFill>
                <a:latin typeface="Arial" charset="0"/>
              </a:rPr>
              <a:t>Improved SNR ~ 3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5"/>
          <p:cNvSpPr>
            <a:spLocks noChangeArrowheads="1"/>
          </p:cNvSpPr>
          <p:nvPr/>
        </p:nvSpPr>
        <p:spPr bwMode="auto">
          <a:xfrm>
            <a:off x="1524000" y="304800"/>
            <a:ext cx="6056313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>
                <a:solidFill>
                  <a:srgbClr val="FFFF00"/>
                </a:solidFill>
                <a:latin typeface="Arial" charset="0"/>
              </a:rPr>
              <a:t>Scalar Field</a:t>
            </a:r>
            <a:r>
              <a:rPr lang="en-US"/>
              <a:t> </a:t>
            </a:r>
            <a:r>
              <a:rPr lang="en-US" sz="3200">
                <a:solidFill>
                  <a:srgbClr val="FFFF00"/>
                </a:solidFill>
                <a:latin typeface="Arial" charset="0"/>
              </a:rPr>
              <a:t>Dark Matter Model</a:t>
            </a:r>
          </a:p>
          <a:p>
            <a:r>
              <a:rPr lang="en-US" sz="3200">
                <a:solidFill>
                  <a:srgbClr val="FFFF00"/>
                </a:solidFill>
                <a:latin typeface="Arial" charset="0"/>
              </a:rPr>
              <a:t>            </a:t>
            </a:r>
            <a:r>
              <a:rPr lang="en-US">
                <a:solidFill>
                  <a:srgbClr val="FFFF00"/>
                </a:solidFill>
                <a:latin typeface="Arial" charset="0"/>
              </a:rPr>
              <a:t>“Chaotic Inflation – SHO ”</a:t>
            </a:r>
          </a:p>
        </p:txBody>
      </p:sp>
      <p:pic>
        <p:nvPicPr>
          <p:cNvPr id="20482" name="Picture 8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47800" y="1600200"/>
            <a:ext cx="2590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83" name="Picture 9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47800" y="2438400"/>
            <a:ext cx="2667000" cy="873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85" name="Picture 17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600200" y="4343400"/>
            <a:ext cx="5999163" cy="927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86" name="Text Box 7"/>
          <p:cNvSpPr txBox="1">
            <a:spLocks noChangeArrowheads="1"/>
          </p:cNvSpPr>
          <p:nvPr/>
        </p:nvSpPr>
        <p:spPr bwMode="auto">
          <a:xfrm>
            <a:off x="1600200" y="5257800"/>
            <a:ext cx="61023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600" b="0">
                <a:solidFill>
                  <a:srgbClr val="FFFFFF"/>
                </a:solidFill>
                <a:latin typeface="Arial" charset="0"/>
              </a:rPr>
              <a:t>Scalar field is the dark matter</a:t>
            </a:r>
          </a:p>
        </p:txBody>
      </p:sp>
      <p:pic>
        <p:nvPicPr>
          <p:cNvPr id="20487" name="Picture 10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181600" y="1752600"/>
            <a:ext cx="2792413" cy="1189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89" name="Picture 9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1447800" y="3352800"/>
            <a:ext cx="6248400" cy="725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5" name="Picture 6" descr="LCDM-WMAPvsScalar-Planck_Datv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09800" y="1295400"/>
            <a:ext cx="4484688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06" name="Rectangle 5"/>
          <p:cNvSpPr>
            <a:spLocks noChangeArrowheads="1"/>
          </p:cNvSpPr>
          <p:nvPr/>
        </p:nvSpPr>
        <p:spPr bwMode="auto">
          <a:xfrm>
            <a:off x="762000" y="304800"/>
            <a:ext cx="738822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>
                <a:solidFill>
                  <a:srgbClr val="FFFF00"/>
                </a:solidFill>
                <a:latin typeface="Arial" charset="0"/>
              </a:rPr>
              <a:t>Scalar model a(t) Compared to </a:t>
            </a:r>
            <a:r>
              <a:rPr lang="en-US" sz="3200">
                <a:solidFill>
                  <a:srgbClr val="FFFF00"/>
                </a:solidFill>
                <a:latin typeface="Symbol" pitchFamily="18" charset="2"/>
              </a:rPr>
              <a:t>L</a:t>
            </a:r>
            <a:r>
              <a:rPr lang="en-US" sz="3200">
                <a:solidFill>
                  <a:srgbClr val="FFFF00"/>
                </a:solidFill>
                <a:latin typeface="Arial" charset="0"/>
              </a:rPr>
              <a:t>CDM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6" name="Picture 4" descr="7HHzMatch_CorrScal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33600" y="1295400"/>
            <a:ext cx="4724400" cy="3478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557" name="Rectangle 5"/>
          <p:cNvSpPr>
            <a:spLocks noChangeArrowheads="1"/>
          </p:cNvSpPr>
          <p:nvPr/>
        </p:nvSpPr>
        <p:spPr bwMode="auto">
          <a:xfrm>
            <a:off x="762000" y="304800"/>
            <a:ext cx="7739063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>
                <a:solidFill>
                  <a:srgbClr val="FFFF00"/>
                </a:solidFill>
                <a:latin typeface="Arial" charset="0"/>
              </a:rPr>
              <a:t>Data Signal Compared to Scalar Model </a:t>
            </a:r>
          </a:p>
        </p:txBody>
      </p:sp>
      <p:grpSp>
        <p:nvGrpSpPr>
          <p:cNvPr id="23568" name="Group 16"/>
          <p:cNvGrpSpPr>
            <a:grpSpLocks/>
          </p:cNvGrpSpPr>
          <p:nvPr/>
        </p:nvGrpSpPr>
        <p:grpSpPr bwMode="auto">
          <a:xfrm>
            <a:off x="2438400" y="4953000"/>
            <a:ext cx="4095750" cy="466725"/>
            <a:chOff x="1536" y="3120"/>
            <a:chExt cx="2580" cy="294"/>
          </a:xfrm>
        </p:grpSpPr>
        <p:sp>
          <p:nvSpPr>
            <p:cNvPr id="23564" name="Rectangle 5"/>
            <p:cNvSpPr>
              <a:spLocks noChangeArrowheads="1"/>
            </p:cNvSpPr>
            <p:nvPr/>
          </p:nvSpPr>
          <p:spPr bwMode="auto">
            <a:xfrm>
              <a:off x="1536" y="3120"/>
              <a:ext cx="2307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>
                  <a:solidFill>
                    <a:srgbClr val="FFFF00"/>
                  </a:solidFill>
                  <a:latin typeface="Symbol" pitchFamily="18" charset="2"/>
                </a:rPr>
                <a:t>L</a:t>
              </a:r>
              <a:r>
                <a:rPr lang="en-US">
                  <a:solidFill>
                    <a:srgbClr val="FFFF00"/>
                  </a:solidFill>
                  <a:latin typeface="Arial" charset="0"/>
                </a:rPr>
                <a:t>CDM subtracted from  </a:t>
              </a:r>
            </a:p>
          </p:txBody>
        </p:sp>
        <p:graphicFrame>
          <p:nvGraphicFramePr>
            <p:cNvPr id="23566" name="Object 14"/>
            <p:cNvGraphicFramePr>
              <a:graphicFrameLocks noChangeAspect="1"/>
            </p:cNvGraphicFramePr>
            <p:nvPr/>
          </p:nvGraphicFramePr>
          <p:xfrm>
            <a:off x="3732" y="3135"/>
            <a:ext cx="384" cy="279"/>
          </p:xfrm>
          <a:graphic>
            <a:graphicData uri="http://schemas.openxmlformats.org/presentationml/2006/ole">
              <p:oleObj spid="_x0000_s23566" name="Equation" r:id="rId4" imgW="279360" imgH="203040" progId="Equation.DSMT4">
                <p:embed/>
              </p:oleObj>
            </a:graphicData>
          </a:graphic>
        </p:graphicFrame>
      </p:grpSp>
    </p:spTree>
  </p:cSld>
  <p:clrMapOvr>
    <a:masterClrMapping/>
  </p:clrMapOvr>
</p:sld>
</file>

<file path=ppt/theme/theme1.xml><?xml version="1.0" encoding="utf-8"?>
<a:theme xmlns:a="http://schemas.openxmlformats.org/drawingml/2006/main" name="Fireball">
  <a:themeElements>
    <a:clrScheme name="Fireball 1">
      <a:dk1>
        <a:srgbClr val="5F5F5F"/>
      </a:dk1>
      <a:lt1>
        <a:srgbClr val="FFFFCC"/>
      </a:lt1>
      <a:dk2>
        <a:srgbClr val="000000"/>
      </a:dk2>
      <a:lt2>
        <a:srgbClr val="FFCC66"/>
      </a:lt2>
      <a:accent1>
        <a:srgbClr val="FF9933"/>
      </a:accent1>
      <a:accent2>
        <a:srgbClr val="CC0066"/>
      </a:accent2>
      <a:accent3>
        <a:srgbClr val="AAAAAA"/>
      </a:accent3>
      <a:accent4>
        <a:srgbClr val="DADAAE"/>
      </a:accent4>
      <a:accent5>
        <a:srgbClr val="FFCAAD"/>
      </a:accent5>
      <a:accent6>
        <a:srgbClr val="B9005C"/>
      </a:accent6>
      <a:hlink>
        <a:srgbClr val="CC00CC"/>
      </a:hlink>
      <a:folHlink>
        <a:srgbClr val="990099"/>
      </a:folHlink>
    </a:clrScheme>
    <a:fontScheme name="Fireball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Fireball 1">
        <a:dk1>
          <a:srgbClr val="5F5F5F"/>
        </a:dk1>
        <a:lt1>
          <a:srgbClr val="FFFFCC"/>
        </a:lt1>
        <a:dk2>
          <a:srgbClr val="000000"/>
        </a:dk2>
        <a:lt2>
          <a:srgbClr val="FFCC66"/>
        </a:lt2>
        <a:accent1>
          <a:srgbClr val="FF9933"/>
        </a:accent1>
        <a:accent2>
          <a:srgbClr val="CC0066"/>
        </a:accent2>
        <a:accent3>
          <a:srgbClr val="AAAAAA"/>
        </a:accent3>
        <a:accent4>
          <a:srgbClr val="DADAAE"/>
        </a:accent4>
        <a:accent5>
          <a:srgbClr val="FFCAAD"/>
        </a:accent5>
        <a:accent6>
          <a:srgbClr val="B9005C"/>
        </a:accent6>
        <a:hlink>
          <a:srgbClr val="CC00CC"/>
        </a:hlink>
        <a:folHlink>
          <a:srgbClr val="9900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reball 2">
        <a:dk1>
          <a:srgbClr val="000000"/>
        </a:dk1>
        <a:lt1>
          <a:srgbClr val="FFFFFF"/>
        </a:lt1>
        <a:dk2>
          <a:srgbClr val="FF9900"/>
        </a:dk2>
        <a:lt2>
          <a:srgbClr val="5F5F5F"/>
        </a:lt2>
        <a:accent1>
          <a:srgbClr val="FF9933"/>
        </a:accent1>
        <a:accent2>
          <a:srgbClr val="CC0066"/>
        </a:accent2>
        <a:accent3>
          <a:srgbClr val="FFFFFF"/>
        </a:accent3>
        <a:accent4>
          <a:srgbClr val="000000"/>
        </a:accent4>
        <a:accent5>
          <a:srgbClr val="FFCAAD"/>
        </a:accent5>
        <a:accent6>
          <a:srgbClr val="B9005C"/>
        </a:accent6>
        <a:hlink>
          <a:srgbClr val="CC00CC"/>
        </a:hlink>
        <a:folHlink>
          <a:srgbClr val="9900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ireball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9648</TotalTime>
  <Words>149</Words>
  <Application>Microsoft Office PowerPoint</Application>
  <PresentationFormat>On-screen Show (4:3)</PresentationFormat>
  <Paragraphs>38</Paragraphs>
  <Slides>9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Design Template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Times New Roman</vt:lpstr>
      <vt:lpstr>Arial</vt:lpstr>
      <vt:lpstr>Calibri</vt:lpstr>
      <vt:lpstr>Symbol</vt:lpstr>
      <vt:lpstr>Fireball</vt:lpstr>
      <vt:lpstr>Fireball</vt:lpstr>
      <vt:lpstr>MathType 6.0 Equation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</vt:vector>
  </TitlesOfParts>
  <Company>GE CRD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Colloquium 2006   Revolution in Cosmology</dc:title>
  <dc:creator>GE CRD</dc:creator>
  <cp:lastModifiedBy>H. Ringermacher</cp:lastModifiedBy>
  <cp:revision>354</cp:revision>
  <cp:lastPrinted>1601-01-01T00:00:00Z</cp:lastPrinted>
  <dcterms:created xsi:type="dcterms:W3CDTF">2005-05-17T14:41:37Z</dcterms:created>
  <dcterms:modified xsi:type="dcterms:W3CDTF">2014-05-31T13:55:11Z</dcterms:modified>
</cp:coreProperties>
</file>